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9" r:id="rId3"/>
    <p:sldId id="340" r:id="rId4"/>
    <p:sldId id="297" r:id="rId5"/>
    <p:sldId id="314" r:id="rId6"/>
    <p:sldId id="338" r:id="rId7"/>
    <p:sldId id="303" r:id="rId8"/>
    <p:sldId id="304" r:id="rId9"/>
    <p:sldId id="301" r:id="rId10"/>
    <p:sldId id="306" r:id="rId11"/>
    <p:sldId id="315" r:id="rId12"/>
    <p:sldId id="323" r:id="rId13"/>
    <p:sldId id="324" r:id="rId14"/>
    <p:sldId id="325" r:id="rId15"/>
    <p:sldId id="305" r:id="rId16"/>
    <p:sldId id="302" r:id="rId17"/>
    <p:sldId id="313" r:id="rId18"/>
    <p:sldId id="298" r:id="rId19"/>
    <p:sldId id="299" r:id="rId20"/>
    <p:sldId id="300" r:id="rId21"/>
    <p:sldId id="308" r:id="rId22"/>
    <p:sldId id="321" r:id="rId23"/>
    <p:sldId id="309" r:id="rId24"/>
    <p:sldId id="330" r:id="rId25"/>
    <p:sldId id="310" r:id="rId26"/>
    <p:sldId id="327" r:id="rId27"/>
    <p:sldId id="317" r:id="rId28"/>
    <p:sldId id="328" r:id="rId29"/>
    <p:sldId id="332" r:id="rId30"/>
    <p:sldId id="320" r:id="rId31"/>
    <p:sldId id="331" r:id="rId32"/>
    <p:sldId id="344" r:id="rId33"/>
    <p:sldId id="343" r:id="rId34"/>
    <p:sldId id="333" r:id="rId35"/>
    <p:sldId id="346" r:id="rId36"/>
    <p:sldId id="319" r:id="rId37"/>
    <p:sldId id="345" r:id="rId38"/>
    <p:sldId id="341" r:id="rId39"/>
    <p:sldId id="334" r:id="rId40"/>
    <p:sldId id="337" r:id="rId41"/>
    <p:sldId id="335" r:id="rId42"/>
    <p:sldId id="336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94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78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52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68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41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061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20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18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63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443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07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66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BF88F-4AE1-4E95-B71D-7D80850E5883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37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coursec-2019/stage/4/puzzle/2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udio.code.org/hoc/1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witter.com/PessimistsArc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studio.code.org/s/coursec-2019/stage/6/puzzle/1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witter.com/PessimistsArc" TargetMode="Externa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rstudio.com/resources/webinars/thinking-inside-the-box-you-can-do-that-inside-a-data-frame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8064896" cy="1470025"/>
          </a:xfrm>
        </p:spPr>
        <p:txBody>
          <a:bodyPr/>
          <a:lstStyle/>
          <a:p>
            <a:r>
              <a:rPr lang="pt-BR"/>
              <a:t>Lógica de Programação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/>
              <a:t>Pedro R. Andrade</a:t>
            </a:r>
          </a:p>
        </p:txBody>
      </p:sp>
    </p:spTree>
    <p:extLst>
      <p:ext uri="{BB962C8B-B14F-4D97-AF65-F5344CB8AC3E}">
        <p14:creationId xmlns:p14="http://schemas.microsoft.com/office/powerpoint/2010/main" val="3268971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Autômato Finito Determinístico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4" t="35507" r="33397" b="32246"/>
          <a:stretch/>
        </p:blipFill>
        <p:spPr bwMode="auto">
          <a:xfrm>
            <a:off x="3059832" y="1572090"/>
            <a:ext cx="3156025" cy="181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27584" y="4293096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/>
              <a:t>Quais destas palavras são reconhecidas pelo autômato?</a:t>
            </a:r>
          </a:p>
          <a:p>
            <a:r>
              <a:rPr lang="pt-BR" sz="2400" b="1"/>
              <a:t>01</a:t>
            </a:r>
          </a:p>
          <a:p>
            <a:r>
              <a:rPr lang="pt-BR" sz="2400" b="1"/>
              <a:t>10010</a:t>
            </a:r>
          </a:p>
          <a:p>
            <a:r>
              <a:rPr lang="pt-BR" sz="2400" b="1"/>
              <a:t>010101011001011</a:t>
            </a:r>
          </a:p>
          <a:p>
            <a:r>
              <a:rPr lang="pt-BR" sz="2400" b="1"/>
              <a:t>00010010</a:t>
            </a:r>
          </a:p>
          <a:p>
            <a:r>
              <a:rPr lang="pt-BR" sz="2400" b="1"/>
              <a:t>01001101001</a:t>
            </a:r>
          </a:p>
        </p:txBody>
      </p:sp>
    </p:spTree>
    <p:extLst>
      <p:ext uri="{BB962C8B-B14F-4D97-AF65-F5344CB8AC3E}">
        <p14:creationId xmlns:p14="http://schemas.microsoft.com/office/powerpoint/2010/main" val="1254078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Exercícios AFD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39552" y="1916832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Elabore autômatos finitos determinísticos que reconheçam os seguintes números: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Termina com 01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Tenha dois zeros consecutivos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01  0, n &gt;= 0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Tenha número par de ocorrências de zeros e de uns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0  1  , sendo </a:t>
            </a:r>
            <a:r>
              <a:rPr lang="pt-BR" sz="2400" dirty="0" err="1"/>
              <a:t>m+n</a:t>
            </a:r>
            <a:r>
              <a:rPr lang="pt-BR" sz="2400" dirty="0"/>
              <a:t> um número ímpar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Cada 0 está entre dois 1s</a:t>
            </a:r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91249" y="332643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n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58654" y="406778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n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322803" y="406778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131678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Máquina de Turing</a:t>
            </a:r>
          </a:p>
        </p:txBody>
      </p:sp>
      <p:pic>
        <p:nvPicPr>
          <p:cNvPr id="1030" name="Picture 6" descr="Image result for turing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08" y="2420888"/>
            <a:ext cx="7154691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u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242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Máquina de Turing Universal</a:t>
            </a:r>
          </a:p>
        </p:txBody>
      </p:sp>
      <p:pic>
        <p:nvPicPr>
          <p:cNvPr id="1026" name="Picture 2" descr="Image result for universal turing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07136"/>
            <a:ext cx="7578506" cy="55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962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Máquina Universal</a:t>
            </a:r>
          </a:p>
        </p:txBody>
      </p:sp>
      <p:pic>
        <p:nvPicPr>
          <p:cNvPr id="3" name="Picture 2" descr="Image result for von neumann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51589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069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pt-BR"/>
              <a:t>Programação de computadores</a:t>
            </a:r>
          </a:p>
        </p:txBody>
      </p:sp>
      <p:pic>
        <p:nvPicPr>
          <p:cNvPr id="4098" name="Picture 2" descr="Image result for computer program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7768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99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Linguagens de Programação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840" y="2359421"/>
            <a:ext cx="2736304" cy="3445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Python/R</a:t>
            </a:r>
          </a:p>
          <a:p>
            <a:pPr marL="0" indent="0">
              <a:buNone/>
            </a:pPr>
            <a:r>
              <a:rPr lang="pt-BR" sz="2400" dirty="0"/>
              <a:t>C++/Java</a:t>
            </a:r>
          </a:p>
          <a:p>
            <a:pPr marL="0" indent="0">
              <a:buNone/>
            </a:pPr>
            <a:r>
              <a:rPr lang="pt-BR" sz="2400" dirty="0"/>
              <a:t>C</a:t>
            </a:r>
          </a:p>
          <a:p>
            <a:pPr marL="0" indent="0">
              <a:buNone/>
            </a:pPr>
            <a:r>
              <a:rPr lang="pt-BR" sz="2400" dirty="0"/>
              <a:t>Fortran</a:t>
            </a:r>
          </a:p>
          <a:p>
            <a:pPr marL="0" indent="0">
              <a:buNone/>
            </a:pPr>
            <a:r>
              <a:rPr lang="pt-BR" sz="2400" dirty="0" err="1"/>
              <a:t>Cobol</a:t>
            </a:r>
            <a:endParaRPr lang="pt-BR" sz="2400" dirty="0"/>
          </a:p>
          <a:p>
            <a:pPr marL="0" indent="0">
              <a:buNone/>
            </a:pPr>
            <a:r>
              <a:rPr lang="pt-BR" sz="2400" dirty="0"/>
              <a:t>Assembly</a:t>
            </a:r>
          </a:p>
          <a:p>
            <a:pPr marL="0" indent="0">
              <a:buNone/>
            </a:pPr>
            <a:r>
              <a:rPr lang="pt-BR" sz="2400" dirty="0"/>
              <a:t>Código de máquina</a:t>
            </a:r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2699792" y="2132856"/>
            <a:ext cx="0" cy="35283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flipV="1">
            <a:off x="6084168" y="2132856"/>
            <a:ext cx="0" cy="3528392"/>
          </a:xfrm>
          <a:prstGeom prst="straightConnector1">
            <a:avLst/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899592" y="342900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/>
              <a:t>Maior abstração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084168" y="3164775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/>
              <a:t>Maior eficiência</a:t>
            </a:r>
          </a:p>
          <a:p>
            <a:pPr algn="ctr"/>
            <a:r>
              <a:rPr lang="pt-BR" sz="2400"/>
              <a:t>computacional</a:t>
            </a:r>
          </a:p>
        </p:txBody>
      </p:sp>
    </p:spTree>
    <p:extLst>
      <p:ext uri="{BB962C8B-B14F-4D97-AF65-F5344CB8AC3E}">
        <p14:creationId xmlns:p14="http://schemas.microsoft.com/office/powerpoint/2010/main" val="4072263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Abstrações e Algoritmos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t="16522" r="69674" b="31739"/>
          <a:stretch/>
        </p:blipFill>
        <p:spPr bwMode="auto">
          <a:xfrm>
            <a:off x="849897" y="1896954"/>
            <a:ext cx="3578087" cy="354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2" t="35652" r="61331" b="24783"/>
          <a:stretch/>
        </p:blipFill>
        <p:spPr bwMode="auto">
          <a:xfrm>
            <a:off x="5724128" y="2204864"/>
            <a:ext cx="894523" cy="271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7544" y="6340678"/>
            <a:ext cx="556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>
                <a:hlinkClick r:id="rId3"/>
              </a:rPr>
              <a:t>https://studio.code.org/s/coursec-2019/stage/4/puzzle/2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88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2" t="35652" r="61331" b="24783"/>
          <a:stretch/>
        </p:blipFill>
        <p:spPr bwMode="auto">
          <a:xfrm>
            <a:off x="5724128" y="2204864"/>
            <a:ext cx="894523" cy="271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16667" r="69673" b="31594"/>
          <a:stretch/>
        </p:blipFill>
        <p:spPr bwMode="auto">
          <a:xfrm>
            <a:off x="909531" y="1916832"/>
            <a:ext cx="3518453" cy="354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Algoritmo Básico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7544" y="6340678"/>
            <a:ext cx="300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>
                <a:hlinkClick r:id="rId4"/>
              </a:rPr>
              <a:t>https://studio.code.org/hoc/1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485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Repetição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t="16812" r="69593" b="31884"/>
          <a:stretch/>
        </p:blipFill>
        <p:spPr bwMode="auto">
          <a:xfrm>
            <a:off x="899592" y="1926771"/>
            <a:ext cx="3548270" cy="351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6" t="36232" r="60272" b="12319"/>
          <a:stretch/>
        </p:blipFill>
        <p:spPr bwMode="auto">
          <a:xfrm>
            <a:off x="5796136" y="2204864"/>
            <a:ext cx="99391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67544" y="6340678"/>
            <a:ext cx="100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code.org</a:t>
            </a:r>
          </a:p>
        </p:txBody>
      </p:sp>
    </p:spTree>
    <p:extLst>
      <p:ext uri="{BB962C8B-B14F-4D97-AF65-F5344CB8AC3E}">
        <p14:creationId xmlns:p14="http://schemas.microsoft.com/office/powerpoint/2010/main" val="3232448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EHK4ANaXkAAQ0PC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82" y="2092"/>
            <a:ext cx="5956344" cy="324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bs.twimg.com/media/EHK4GwcXkAIKOwn.pn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38" y="2348880"/>
            <a:ext cx="5434580" cy="365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pbs.twimg.com/media/EHK4J6QWwAE8UcJ.jpg:lar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t="6671"/>
          <a:stretch/>
        </p:blipFill>
        <p:spPr bwMode="auto">
          <a:xfrm>
            <a:off x="4582632" y="3430108"/>
            <a:ext cx="4885911" cy="34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7504" y="6381328"/>
            <a:ext cx="333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>
                <a:hlinkClick r:id="rId5"/>
              </a:rPr>
              <a:t>https://twitter.com/PessimistsArc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365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Repetição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t="25942" r="70489" b="33913"/>
          <a:stretch/>
        </p:blipFill>
        <p:spPr bwMode="auto">
          <a:xfrm>
            <a:off x="467544" y="1772816"/>
            <a:ext cx="4824536" cy="400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3" t="35943" r="59457" b="4492"/>
          <a:stretch/>
        </p:blipFill>
        <p:spPr bwMode="auto">
          <a:xfrm>
            <a:off x="6084168" y="1844824"/>
            <a:ext cx="1113183" cy="408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67544" y="6340678"/>
            <a:ext cx="100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code.org</a:t>
            </a:r>
          </a:p>
        </p:txBody>
      </p:sp>
    </p:spTree>
    <p:extLst>
      <p:ext uri="{BB962C8B-B14F-4D97-AF65-F5344CB8AC3E}">
        <p14:creationId xmlns:p14="http://schemas.microsoft.com/office/powerpoint/2010/main" val="1398790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Repetição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7544" y="6340678"/>
            <a:ext cx="568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linkClick r:id="rId2"/>
              </a:rPr>
              <a:t>https://studio.code.org/s/coursec-2019/stage/6/puzzle/13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" t="16232" r="73097" b="38260"/>
          <a:stretch/>
        </p:blipFill>
        <p:spPr bwMode="auto">
          <a:xfrm>
            <a:off x="179715" y="1442998"/>
            <a:ext cx="4390022" cy="440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8" t="37391" r="60027" b="29565"/>
          <a:stretch/>
        </p:blipFill>
        <p:spPr bwMode="auto">
          <a:xfrm>
            <a:off x="5508104" y="1772815"/>
            <a:ext cx="243058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957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Google Grasshooper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1" y="1451229"/>
            <a:ext cx="8992240" cy="504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535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/>
              <a:t>Linguagem de programção</a:t>
            </a:r>
          </a:p>
        </p:txBody>
      </p:sp>
      <p:pic>
        <p:nvPicPr>
          <p:cNvPr id="3074" name="Picture 2" descr="Image result for source code example pro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5040560" cy="437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11560" y="5877272"/>
            <a:ext cx="8064896" cy="89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Regras formais de como o código-fonte pode ser escrito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Compilado da esquerda para a direita, de cima para baixo</a:t>
            </a:r>
          </a:p>
        </p:txBody>
      </p:sp>
    </p:spTree>
    <p:extLst>
      <p:ext uri="{BB962C8B-B14F-4D97-AF65-F5344CB8AC3E}">
        <p14:creationId xmlns:p14="http://schemas.microsoft.com/office/powerpoint/2010/main" val="1760234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Variáveis, Valores e Atribuição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3568" y="1628800"/>
            <a:ext cx="6984776" cy="4752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 dirty="0"/>
              <a:t>Acesso à memória do computador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 dirty="0"/>
              <a:t>Regras para nomes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 dirty="0"/>
              <a:t>Variáveis </a:t>
            </a:r>
            <a:r>
              <a:rPr lang="pt-BR" sz="2400" dirty="0" err="1"/>
              <a:t>tipadas</a:t>
            </a:r>
            <a:r>
              <a:rPr lang="pt-BR" sz="2400" dirty="0"/>
              <a:t> ou não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 dirty="0"/>
              <a:t>Unidades de medida usualmente implícitas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 dirty="0"/>
              <a:t>Palavras reservadas da linguagem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 i="1" dirty="0"/>
              <a:t>Constantes</a:t>
            </a:r>
            <a:r>
              <a:rPr lang="pt-BR" sz="2400" dirty="0"/>
              <a:t> são variáveis cujo valor não é alterado</a:t>
            </a:r>
          </a:p>
          <a:p>
            <a:endParaRPr lang="pt-BR" sz="2400" dirty="0"/>
          </a:p>
          <a:p>
            <a:r>
              <a:rPr lang="pt-BR" sz="2400" dirty="0"/>
              <a:t>a = 2</a:t>
            </a:r>
          </a:p>
          <a:p>
            <a:r>
              <a:rPr lang="pt-BR" sz="2400" dirty="0"/>
              <a:t>a := 2</a:t>
            </a:r>
          </a:p>
          <a:p>
            <a:r>
              <a:rPr lang="pt-BR" sz="2400" dirty="0"/>
              <a:t>a &lt;- 2</a:t>
            </a:r>
          </a:p>
          <a:p>
            <a:r>
              <a:rPr lang="pt-BR" sz="2400" dirty="0"/>
              <a:t>2 -&gt; 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4501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Entrada e Saída (I/O)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3568" y="1628800"/>
            <a:ext cx="6984776" cy="237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 dirty="0"/>
              <a:t>Interface com o mundo externo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 dirty="0"/>
              <a:t>ler e escrever</a:t>
            </a:r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a = </a:t>
            </a:r>
            <a:r>
              <a:rPr lang="pt-BR" sz="2400" dirty="0" err="1"/>
              <a:t>lerNumero</a:t>
            </a:r>
            <a:r>
              <a:rPr lang="pt-BR" sz="2400" dirty="0"/>
              <a:t>()</a:t>
            </a:r>
          </a:p>
          <a:p>
            <a:r>
              <a:rPr lang="pt-BR" sz="2400" dirty="0"/>
              <a:t>mostra(a)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7568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Operadores Aritméticos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827584" y="1700808"/>
            <a:ext cx="7920880" cy="508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 dirty="0" err="1">
                <a:solidFill>
                  <a:srgbClr val="000000"/>
                </a:solidFill>
                <a:cs typeface="Calibri"/>
                <a:sym typeface="Calibri" pitchFamily="34" charset="0"/>
              </a:rPr>
              <a:t>arithmetic</a:t>
            </a:r>
            <a:r>
              <a:rPr lang="pt-BR" altLang="pt-BR" sz="2400" kern="0" dirty="0">
                <a:solidFill>
                  <a:srgbClr val="000000"/>
                </a:solidFill>
                <a:cs typeface="Calibri"/>
                <a:sym typeface="Calibri" pitchFamily="34" charset="0"/>
              </a:rPr>
              <a:t> </a:t>
            </a:r>
            <a:r>
              <a:rPr lang="pt-BR" altLang="pt-BR" sz="2400" kern="0" dirty="0" err="1">
                <a:solidFill>
                  <a:srgbClr val="000000"/>
                </a:solidFill>
                <a:cs typeface="Calibri"/>
                <a:sym typeface="Calibri" pitchFamily="34" charset="0"/>
              </a:rPr>
              <a:t>operators</a:t>
            </a:r>
            <a:r>
              <a:rPr lang="pt-BR" altLang="pt-BR" sz="2400" kern="0" dirty="0">
                <a:solidFill>
                  <a:srgbClr val="000000"/>
                </a:solidFill>
                <a:cs typeface="Calibri"/>
                <a:sym typeface="Calibri" pitchFamily="34" charset="0"/>
              </a:rPr>
              <a:t>: +, –, *, /</a:t>
            </a:r>
          </a:p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 dirty="0">
                <a:solidFill>
                  <a:srgbClr val="000000"/>
                </a:solidFill>
                <a:cs typeface="Calibri"/>
                <a:sym typeface="Calibri" pitchFamily="34" charset="0"/>
              </a:rPr>
              <a:t>Usual </a:t>
            </a:r>
            <a:r>
              <a:rPr lang="pt-BR" altLang="pt-BR" sz="2400" kern="0" dirty="0" err="1">
                <a:solidFill>
                  <a:srgbClr val="000000"/>
                </a:solidFill>
                <a:cs typeface="Calibri"/>
                <a:sym typeface="Calibri" pitchFamily="34" charset="0"/>
              </a:rPr>
              <a:t>operators</a:t>
            </a:r>
            <a:r>
              <a:rPr lang="pt-BR" altLang="pt-BR" sz="2400" kern="0" dirty="0">
                <a:solidFill>
                  <a:srgbClr val="000000"/>
                </a:solidFill>
                <a:cs typeface="Calibri"/>
                <a:sym typeface="Calibri" pitchFamily="34" charset="0"/>
              </a:rPr>
              <a:t>: </a:t>
            </a:r>
            <a:r>
              <a:rPr lang="pt-BR" altLang="pt-BR" sz="2400" kern="0" dirty="0" err="1">
                <a:solidFill>
                  <a:srgbClr val="000000"/>
                </a:solidFill>
                <a:cs typeface="Calibri"/>
                <a:sym typeface="Calibri" pitchFamily="34" charset="0"/>
              </a:rPr>
              <a:t>exponent</a:t>
            </a:r>
            <a:r>
              <a:rPr lang="pt-BR" altLang="pt-BR" sz="2400" kern="0" dirty="0">
                <a:solidFill>
                  <a:srgbClr val="000000"/>
                </a:solidFill>
                <a:cs typeface="Calibri"/>
                <a:sym typeface="Calibri" pitchFamily="34" charset="0"/>
              </a:rPr>
              <a:t> (^) </a:t>
            </a:r>
            <a:r>
              <a:rPr lang="pt-BR" altLang="pt-BR" sz="2400" kern="0" dirty="0" err="1">
                <a:solidFill>
                  <a:srgbClr val="000000"/>
                </a:solidFill>
                <a:cs typeface="Calibri"/>
                <a:sym typeface="Calibri" pitchFamily="34" charset="0"/>
              </a:rPr>
              <a:t>and</a:t>
            </a:r>
            <a:r>
              <a:rPr lang="pt-BR" altLang="pt-BR" sz="2400" kern="0" dirty="0">
                <a:solidFill>
                  <a:srgbClr val="000000"/>
                </a:solidFill>
                <a:cs typeface="Calibri"/>
                <a:sym typeface="Calibri" pitchFamily="34" charset="0"/>
              </a:rPr>
              <a:t> </a:t>
            </a:r>
            <a:r>
              <a:rPr lang="pt-BR" altLang="pt-BR" sz="2400" kern="0" dirty="0" err="1">
                <a:solidFill>
                  <a:srgbClr val="000000"/>
                </a:solidFill>
                <a:cs typeface="Calibri"/>
                <a:sym typeface="Calibri" pitchFamily="34" charset="0"/>
              </a:rPr>
              <a:t>modulus</a:t>
            </a:r>
            <a:r>
              <a:rPr lang="pt-BR" altLang="pt-BR" sz="2400" kern="0" dirty="0">
                <a:solidFill>
                  <a:srgbClr val="FF0000"/>
                </a:solidFill>
                <a:cs typeface="Calibri"/>
                <a:sym typeface="Calibri" pitchFamily="34" charset="0"/>
              </a:rPr>
              <a:t> </a:t>
            </a:r>
            <a:r>
              <a:rPr lang="pt-BR" altLang="pt-BR" sz="2400" kern="0" dirty="0">
                <a:solidFill>
                  <a:srgbClr val="000000"/>
                </a:solidFill>
                <a:cs typeface="Calibri"/>
                <a:sym typeface="Calibri" pitchFamily="34" charset="0"/>
              </a:rPr>
              <a:t>(%)</a:t>
            </a:r>
          </a:p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 dirty="0" err="1">
                <a:solidFill>
                  <a:srgbClr val="000000"/>
                </a:solidFill>
                <a:cs typeface="Calibri"/>
                <a:sym typeface="Calibri" pitchFamily="34" charset="0"/>
              </a:rPr>
              <a:t>Each</a:t>
            </a:r>
            <a:r>
              <a:rPr lang="pt-BR" altLang="pt-BR" sz="2400" kern="0" dirty="0">
                <a:solidFill>
                  <a:srgbClr val="000000"/>
                </a:solidFill>
                <a:cs typeface="Calibri"/>
                <a:sym typeface="Calibri" pitchFamily="34" charset="0"/>
              </a:rPr>
              <a:t> </a:t>
            </a:r>
            <a:r>
              <a:rPr lang="pt-BR" altLang="pt-BR" sz="2400" kern="0" dirty="0" err="1">
                <a:solidFill>
                  <a:srgbClr val="000000"/>
                </a:solidFill>
                <a:cs typeface="Calibri"/>
                <a:sym typeface="Calibri" pitchFamily="34" charset="0"/>
              </a:rPr>
              <a:t>language</a:t>
            </a:r>
            <a:r>
              <a:rPr lang="pt-BR" altLang="pt-BR" sz="2400" kern="0" dirty="0">
                <a:solidFill>
                  <a:srgbClr val="000000"/>
                </a:solidFill>
                <a:cs typeface="Calibri"/>
                <a:sym typeface="Calibri" pitchFamily="34" charset="0"/>
              </a:rPr>
              <a:t> </a:t>
            </a:r>
            <a:r>
              <a:rPr lang="pt-BR" altLang="pt-BR" sz="2400" kern="0" dirty="0" err="1">
                <a:solidFill>
                  <a:srgbClr val="000000"/>
                </a:solidFill>
                <a:cs typeface="Calibri"/>
                <a:sym typeface="Calibri" pitchFamily="34" charset="0"/>
              </a:rPr>
              <a:t>might</a:t>
            </a:r>
            <a:r>
              <a:rPr lang="pt-BR" altLang="pt-BR" sz="2400" kern="0" dirty="0">
                <a:solidFill>
                  <a:srgbClr val="000000"/>
                </a:solidFill>
                <a:cs typeface="Calibri"/>
                <a:sym typeface="Calibri" pitchFamily="34" charset="0"/>
              </a:rPr>
              <a:t> </a:t>
            </a:r>
            <a:r>
              <a:rPr lang="pt-BR" altLang="pt-BR" sz="2400" kern="0" dirty="0" err="1">
                <a:solidFill>
                  <a:srgbClr val="000000"/>
                </a:solidFill>
                <a:cs typeface="Calibri"/>
                <a:sym typeface="Calibri" pitchFamily="34" charset="0"/>
              </a:rPr>
              <a:t>have</a:t>
            </a:r>
            <a:r>
              <a:rPr lang="pt-BR" altLang="pt-BR" sz="2400" kern="0" dirty="0">
                <a:solidFill>
                  <a:srgbClr val="000000"/>
                </a:solidFill>
                <a:cs typeface="Calibri"/>
                <a:sym typeface="Calibri" pitchFamily="34" charset="0"/>
              </a:rPr>
              <a:t> its </a:t>
            </a:r>
            <a:r>
              <a:rPr lang="pt-BR" altLang="pt-BR" sz="2400" kern="0" dirty="0" err="1">
                <a:solidFill>
                  <a:srgbClr val="000000"/>
                </a:solidFill>
                <a:cs typeface="Calibri"/>
                <a:sym typeface="Calibri" pitchFamily="34" charset="0"/>
              </a:rPr>
              <a:t>own</a:t>
            </a:r>
            <a:r>
              <a:rPr lang="pt-BR" altLang="pt-BR" sz="2400" kern="0" dirty="0">
                <a:solidFill>
                  <a:srgbClr val="000000"/>
                </a:solidFill>
                <a:cs typeface="Calibri"/>
                <a:sym typeface="Calibri" pitchFamily="34" charset="0"/>
              </a:rPr>
              <a:t> </a:t>
            </a:r>
            <a:r>
              <a:rPr lang="pt-BR" altLang="pt-BR" sz="2400" kern="0" dirty="0" err="1">
                <a:solidFill>
                  <a:srgbClr val="000000"/>
                </a:solidFill>
                <a:cs typeface="Calibri"/>
                <a:sym typeface="Calibri" pitchFamily="34" charset="0"/>
              </a:rPr>
              <a:t>operators</a:t>
            </a:r>
            <a:r>
              <a:rPr lang="pt-BR" altLang="pt-BR" sz="2400" kern="0" dirty="0">
                <a:solidFill>
                  <a:srgbClr val="000000"/>
                </a:solidFill>
                <a:cs typeface="Calibri"/>
                <a:sym typeface="Calibri" pitchFamily="34" charset="0"/>
              </a:rPr>
              <a:t>, </a:t>
            </a:r>
            <a:r>
              <a:rPr lang="pt-BR" altLang="pt-BR" sz="2400" kern="0" dirty="0" err="1">
                <a:solidFill>
                  <a:srgbClr val="000000"/>
                </a:solidFill>
                <a:cs typeface="Calibri"/>
                <a:sym typeface="Calibri" pitchFamily="34" charset="0"/>
              </a:rPr>
              <a:t>such</a:t>
            </a:r>
            <a:r>
              <a:rPr lang="pt-BR" altLang="pt-BR" sz="2400" kern="0" dirty="0">
                <a:solidFill>
                  <a:srgbClr val="000000"/>
                </a:solidFill>
                <a:cs typeface="Calibri"/>
                <a:sym typeface="Calibri" pitchFamily="34" charset="0"/>
              </a:rPr>
              <a:t> as %&gt;%</a:t>
            </a:r>
          </a:p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endParaRPr lang="pt-BR" altLang="pt-BR" sz="2400" kern="0" dirty="0">
              <a:solidFill>
                <a:srgbClr val="000000"/>
              </a:solidFill>
              <a:cs typeface="Calibri"/>
              <a:sym typeface="Calibri" pitchFamily="34" charset="0"/>
            </a:endParaRP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 dirty="0">
                <a:solidFill>
                  <a:srgbClr val="000000"/>
                </a:solidFill>
                <a:cs typeface="Calibri"/>
                <a:sym typeface="Calibri" pitchFamily="34" charset="0"/>
              </a:rPr>
              <a:t>Quantos metros um carro a 100km/h anda em 5 minutos?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sz="2400" kern="0" dirty="0">
              <a:solidFill>
                <a:srgbClr val="000000"/>
              </a:solidFill>
              <a:cs typeface="Calibri"/>
              <a:sym typeface="Calibri" pitchFamily="34" charset="0"/>
            </a:endParaRP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 dirty="0">
                <a:solidFill>
                  <a:srgbClr val="000000"/>
                </a:solidFill>
                <a:cs typeface="Calibri"/>
                <a:sym typeface="Calibri" pitchFamily="34" charset="0"/>
              </a:rPr>
              <a:t>velocidade = 100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 dirty="0">
                <a:solidFill>
                  <a:srgbClr val="000000"/>
                </a:solidFill>
                <a:cs typeface="Calibri"/>
                <a:sym typeface="Calibri" pitchFamily="34" charset="0"/>
              </a:rPr>
              <a:t>velocidade = velocidade / 3.6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 dirty="0">
                <a:solidFill>
                  <a:srgbClr val="000000"/>
                </a:solidFill>
                <a:cs typeface="Calibri"/>
                <a:sym typeface="Calibri" pitchFamily="34" charset="0"/>
              </a:rPr>
              <a:t>tempo = 5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 dirty="0">
                <a:solidFill>
                  <a:srgbClr val="000000"/>
                </a:solidFill>
                <a:cs typeface="Calibri"/>
                <a:sym typeface="Calibri" pitchFamily="34" charset="0"/>
              </a:rPr>
              <a:t>tempo = tempo * 60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 dirty="0">
                <a:solidFill>
                  <a:srgbClr val="000000"/>
                </a:solidFill>
                <a:cs typeface="Calibri"/>
                <a:sym typeface="Calibri" pitchFamily="34" charset="0"/>
              </a:rPr>
              <a:t>distancia = velocidade * tempo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 dirty="0">
                <a:solidFill>
                  <a:srgbClr val="000000"/>
                </a:solidFill>
                <a:cs typeface="Calibri"/>
                <a:sym typeface="Calibri" pitchFamily="34" charset="0"/>
              </a:rPr>
              <a:t>mostra(distancia)</a:t>
            </a:r>
          </a:p>
        </p:txBody>
      </p:sp>
    </p:spTree>
    <p:extLst>
      <p:ext uri="{BB962C8B-B14F-4D97-AF65-F5344CB8AC3E}">
        <p14:creationId xmlns:p14="http://schemas.microsoft.com/office/powerpoint/2010/main" val="3726666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Operadores Lógicos</a:t>
            </a:r>
          </a:p>
        </p:txBody>
      </p:sp>
      <p:pic>
        <p:nvPicPr>
          <p:cNvPr id="3" name="Picture 2" descr="Captura de Tela 2013-03-21 às 08.21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07184"/>
            <a:ext cx="32639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Captura de Tela 2013-03-21 às 08.23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369" y="2492896"/>
            <a:ext cx="335280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043608" y="1556792"/>
            <a:ext cx="4572000" cy="8643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904875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300" kern="0">
                <a:solidFill>
                  <a:srgbClr val="000000"/>
                </a:solidFill>
                <a:cs typeface="Calibri"/>
                <a:sym typeface="Calibri" pitchFamily="34" charset="0"/>
              </a:rPr>
              <a:t>Valores “verdadeiro” e “falso”</a:t>
            </a:r>
          </a:p>
          <a:p>
            <a:pPr marL="342900" lvl="0" indent="-342900" defTabSz="904875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300" kern="0">
                <a:solidFill>
                  <a:srgbClr val="000000"/>
                </a:solidFill>
                <a:cs typeface="Calibri"/>
                <a:sym typeface="Calibri" pitchFamily="34" charset="0"/>
              </a:rPr>
              <a:t>Operadores “e”, “ou” e “não”</a:t>
            </a:r>
            <a:endParaRPr lang="pt-BR" altLang="pt-BR" sz="2300" i="1" kern="0">
              <a:solidFill>
                <a:srgbClr val="000000"/>
              </a:solidFill>
              <a:cs typeface="Calibri"/>
              <a:sym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331640" y="4896159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/>
              <a:t>Qual o resultado das operações abaixo?</a:t>
            </a:r>
          </a:p>
          <a:p>
            <a:endParaRPr lang="pt-BR" sz="2400"/>
          </a:p>
          <a:p>
            <a:r>
              <a:rPr lang="pt-BR" sz="2400"/>
              <a:t>verdadeiro ou falso</a:t>
            </a:r>
          </a:p>
          <a:p>
            <a:r>
              <a:rPr lang="pt-BR" sz="2400"/>
              <a:t>verdadeiro e (falso ou verdadeiro)</a:t>
            </a:r>
          </a:p>
          <a:p>
            <a:r>
              <a:rPr lang="pt-BR" sz="2400"/>
              <a:t>falso ou falso ou (falso ou verdadeiro)</a:t>
            </a:r>
          </a:p>
        </p:txBody>
      </p:sp>
    </p:spTree>
    <p:extLst>
      <p:ext uri="{BB962C8B-B14F-4D97-AF65-F5344CB8AC3E}">
        <p14:creationId xmlns:p14="http://schemas.microsoft.com/office/powerpoint/2010/main" val="3899214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Operadores de Comparação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827584" y="1700808"/>
            <a:ext cx="7920880" cy="466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&lt;, &gt;, &lt;=, &gt;=, != (ou ~= ou /=), ==</a:t>
            </a:r>
          </a:p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O resultado é um valor verdadeiro ou falso</a:t>
            </a:r>
          </a:p>
          <a:p>
            <a:pPr marL="34290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Cuidado com o == para valores reais</a:t>
            </a:r>
          </a:p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endParaRPr lang="pt-BR" altLang="pt-BR" sz="2400" kern="0">
              <a:solidFill>
                <a:srgbClr val="000000"/>
              </a:solidFill>
              <a:cs typeface="Calibri"/>
              <a:sym typeface="Calibri" pitchFamily="34" charset="0"/>
            </a:endParaRP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400"/>
              <a:t>7 / 3 &gt; 30 / 9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400"/>
              <a:t>5 != 10 / 2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400"/>
              <a:t>0.1 + 0.05 == 0.15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abs(0.1 + 0.05 – 0.15) &lt; 0.0001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sz="2400" kern="0">
              <a:solidFill>
                <a:srgbClr val="000000"/>
              </a:solidFill>
              <a:cs typeface="Calibri"/>
              <a:sym typeface="Calibri" pitchFamily="34" charset="0"/>
            </a:endParaRPr>
          </a:p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endParaRPr lang="pt-BR" altLang="pt-BR" sz="2400" kern="0">
              <a:solidFill>
                <a:srgbClr val="000000"/>
              </a:solidFill>
              <a:cs typeface="Calibri"/>
              <a:sym typeface="Calibri" pitchFamily="34" charset="0"/>
            </a:endParaRP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sz="2400" kern="0">
              <a:solidFill>
                <a:srgbClr val="000000"/>
              </a:solidFill>
              <a:cs typeface="Calibri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17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Funções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3568" y="1445339"/>
            <a:ext cx="8460432" cy="3495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Encapsula determinadas tarefas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Reutilizável</a:t>
            </a:r>
          </a:p>
          <a:p>
            <a:pPr marL="34290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Quebra o fluxo padrão de execução do código</a:t>
            </a:r>
            <a:endParaRPr lang="pt-BR" sz="2400"/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Argumento(s) entre parênteses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Podem ou não retornar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Escopo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Evitar misturar I/O e outras tarefas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4002011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pbs.twimg.com/media/EHK4ANaXkAAQ0PC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82" y="2092"/>
            <a:ext cx="5956344" cy="324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pbs.twimg.com/media/EHK4GwcXkAIKOwn.pn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38" y="2348880"/>
            <a:ext cx="5434580" cy="365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pbs.twimg.com/media/EHK4J6QWwAE8UcJ.jpg:lar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t="6671"/>
          <a:stretch/>
        </p:blipFill>
        <p:spPr bwMode="auto">
          <a:xfrm>
            <a:off x="4582632" y="3430108"/>
            <a:ext cx="4885911" cy="34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485114" y="1486208"/>
            <a:ext cx="1223412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sz="4000" b="1">
                <a:solidFill>
                  <a:srgbClr val="FF0000"/>
                </a:solidFill>
              </a:rPr>
              <a:t>1885</a:t>
            </a:r>
            <a:endParaRPr lang="pt-BR" sz="2000" b="1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826757" y="3933056"/>
            <a:ext cx="1223412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sz="4000" b="1">
                <a:solidFill>
                  <a:srgbClr val="FF0000"/>
                </a:solidFill>
              </a:rPr>
              <a:t>1940</a:t>
            </a:r>
            <a:endParaRPr lang="pt-BR" sz="2000" b="1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64847" y="5034708"/>
            <a:ext cx="1223412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sz="4000" b="1">
                <a:solidFill>
                  <a:srgbClr val="FF0000"/>
                </a:solidFill>
              </a:rPr>
              <a:t>1956</a:t>
            </a:r>
            <a:endParaRPr lang="pt-BR" sz="2000" b="1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504" y="6381328"/>
            <a:ext cx="333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>
                <a:hlinkClick r:id="rId5"/>
              </a:rPr>
              <a:t>https://twitter.com/PessimistsArc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629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Funções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3568" y="1506508"/>
            <a:ext cx="8460432" cy="329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Quantos metros um carro a 100km/h anda em 5 minutos?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sz="2000" kern="0">
              <a:solidFill>
                <a:srgbClr val="000000"/>
              </a:solidFill>
              <a:cs typeface="Calibri"/>
              <a:sym typeface="Calibri" pitchFamily="34" charset="0"/>
            </a:endParaRP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velocidade = 100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velocidade = velocidade * 3.6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tempo = 5 * 60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distancia = velocidade * tempo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sz="1600"/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endParaRPr lang="pt-BR" sz="2400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243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Funções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3568" y="1475536"/>
            <a:ext cx="8460432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400"/>
              <a:t>Quantos metros um carro a uma velocidade x anda em y minutos?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sz="1600"/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função deslocamento(velocidade, tempo)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    velocidade = velocidade * 3.6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    tempo = tempo * 60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    retorna velocidade * tempo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fim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endParaRPr lang="pt-BR" sz="2000"/>
          </a:p>
          <a:p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2416790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(Identação)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3568" y="1475536"/>
            <a:ext cx="8460432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400"/>
              <a:t>Quantos metros um carro a uma velocidade x anda em y minutos?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sz="1600"/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função deslocamento(velocidade, tempo)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    velocidade = velocidade * 3.6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    tempo = tempo * 60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    retorna velocidade * tempo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fim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endParaRPr lang="pt-BR" sz="2000"/>
          </a:p>
          <a:p>
            <a:endParaRPr lang="pt-BR" sz="1600"/>
          </a:p>
        </p:txBody>
      </p:sp>
      <p:cxnSp>
        <p:nvCxnSpPr>
          <p:cNvPr id="4" name="Conector reto 3"/>
          <p:cNvCxnSpPr/>
          <p:nvPr/>
        </p:nvCxnSpPr>
        <p:spPr>
          <a:xfrm>
            <a:off x="827584" y="2626279"/>
            <a:ext cx="0" cy="1008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018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Funções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3568" y="1475536"/>
            <a:ext cx="8460432" cy="6596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400"/>
              <a:t>Quantos metros um carro a uma velocidade x anda em y minutos?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sz="1600"/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função deslocamento(velocidade, tempo)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    velocidade = velocidade * 3.6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    tempo = tempo * 60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    retorna velocidade * tempo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fim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sz="1600"/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1600"/>
              <a:t>...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sz="1600"/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mostra(deslocamento(100, 5))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sz="2000"/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vel = lerNumero()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dt = lerNumero()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000"/>
              <a:t>mostra(deslocamento(vel, dt))</a:t>
            </a:r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sz="2000"/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endParaRPr lang="pt-BR" sz="2000"/>
          </a:p>
          <a:p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3694632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Funções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3568" y="1268760"/>
            <a:ext cx="8460432" cy="500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400"/>
              <a:t>Exercícios: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Função que implementa f(x) = x2 + 3x – 5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Função que computa a média de dois números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Função que computa a área de um quadrado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Função que computa o perímetro de um retângulo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Função que computa o valor de delta de uma equação de segundo grau (delta = b2 – 4ac)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endParaRPr lang="pt-BR" sz="2400"/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sz="2400"/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sz="2400"/>
          </a:p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sz="2400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377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Estruturas de Decisão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827584" y="1412776"/>
            <a:ext cx="792088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Quebra o fluxo padrão de execução do código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sz="2400" kern="0">
              <a:solidFill>
                <a:srgbClr val="000000"/>
              </a:solidFill>
              <a:cs typeface="Calibri"/>
              <a:sym typeface="Calibri" pitchFamily="34" charset="0"/>
            </a:endParaRP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nota = 6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se nota &gt; 5 então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    estado = “aprovado”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fim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sz="2400" kern="0">
              <a:solidFill>
                <a:srgbClr val="000000"/>
              </a:solidFill>
              <a:cs typeface="Calibri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87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Estruturas de Decisão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827584" y="1412776"/>
            <a:ext cx="7920880" cy="382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Quebra o fluxo padrão de execução do código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sz="2400" kern="0">
              <a:solidFill>
                <a:srgbClr val="000000"/>
              </a:solidFill>
              <a:cs typeface="Calibri"/>
              <a:sym typeface="Calibri" pitchFamily="34" charset="0"/>
            </a:endParaRP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nota = 6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se nota &gt; 5 então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    estado = “aprovado”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senão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    estado = “reprovado”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fim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sz="2400" kern="0">
              <a:solidFill>
                <a:srgbClr val="000000"/>
              </a:solidFill>
              <a:cs typeface="Calibri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08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(Indentação)</a:t>
            </a:r>
          </a:p>
        </p:txBody>
      </p:sp>
      <p:sp>
        <p:nvSpPr>
          <p:cNvPr id="3" name="Retângulo 2"/>
          <p:cNvSpPr/>
          <p:nvPr/>
        </p:nvSpPr>
        <p:spPr>
          <a:xfrm>
            <a:off x="827584" y="1412776"/>
            <a:ext cx="7920880" cy="382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Quebra o fluxo padrão de execução do código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sz="2400" kern="0">
              <a:solidFill>
                <a:srgbClr val="000000"/>
              </a:solidFill>
              <a:cs typeface="Calibri"/>
              <a:sym typeface="Calibri" pitchFamily="34" charset="0"/>
            </a:endParaRP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nota = 6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se nota &gt; 5 então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    estado = “aprovado”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senão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    estado = “reprovado”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fim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sz="2400" kern="0">
              <a:solidFill>
                <a:srgbClr val="000000"/>
              </a:solidFill>
              <a:cs typeface="Calibri"/>
              <a:sym typeface="Calibri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971600" y="3933056"/>
            <a:ext cx="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971600" y="3140968"/>
            <a:ext cx="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105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Estruturas de Decisão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3568" y="1268760"/>
            <a:ext cx="8460432" cy="3890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400"/>
              <a:t>Exercícios:</a:t>
            </a:r>
          </a:p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Verificar se um determinado ano é bissexto</a:t>
            </a:r>
          </a:p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Retorna se um número é positivo ou negativo</a:t>
            </a:r>
          </a:p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Pegar o maior de dois valores</a:t>
            </a:r>
            <a:endParaRPr lang="pt-BR" sz="2400"/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Função que retorna se três lados podem formar um triângulo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Função para computar a tarifa elétrica dado o consumo:</a:t>
            </a:r>
          </a:p>
          <a:p>
            <a:pPr marL="800100" lvl="1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Até 10kWh custa R$10,00 por kWh</a:t>
            </a:r>
          </a:p>
          <a:p>
            <a:pPr marL="800100" lvl="1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O que passar de 10kWh custa R$20,00 por kWh</a:t>
            </a:r>
          </a:p>
          <a:p>
            <a:pPr marL="34290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/>
              <a:t>Função que computa o maior valor de quatro argumentos</a:t>
            </a:r>
          </a:p>
        </p:txBody>
      </p:sp>
    </p:spTree>
    <p:extLst>
      <p:ext uri="{BB962C8B-B14F-4D97-AF65-F5344CB8AC3E}">
        <p14:creationId xmlns:p14="http://schemas.microsoft.com/office/powerpoint/2010/main" val="3785083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Estruturas de Repetição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827584" y="1412776"/>
            <a:ext cx="79208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Executar um mesmo trecho de código várias vezes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kern="0">
              <a:solidFill>
                <a:srgbClr val="000000"/>
              </a:solidFill>
              <a:cs typeface="Calibri"/>
              <a:sym typeface="Calibri" pitchFamily="34" charset="0"/>
            </a:endParaRP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para i de 1 até 10 faça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    mostra(i)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fim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sz="2000" kern="0">
              <a:solidFill>
                <a:srgbClr val="000000"/>
              </a:solidFill>
              <a:cs typeface="Calibri"/>
              <a:sym typeface="Calibri" pitchFamily="34" charset="0"/>
            </a:endParaRP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para cada arquivo arq no diretório “c:/myfiles” faça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    se extensão(arq) == “txt” então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        apague(arq)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    fim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fim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sz="2000" kern="0">
              <a:solidFill>
                <a:srgbClr val="000000"/>
              </a:solidFill>
              <a:cs typeface="Calibri"/>
              <a:sym typeface="Calibri" pitchFamily="34" charset="0"/>
            </a:endParaRP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enquanto não chegar no final do arquivo faça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    lerLinha()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fim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sz="2000" kern="0">
              <a:solidFill>
                <a:srgbClr val="000000"/>
              </a:solidFill>
              <a:cs typeface="Calibri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7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Algoritmo</a:t>
            </a:r>
          </a:p>
        </p:txBody>
      </p:sp>
      <p:sp>
        <p:nvSpPr>
          <p:cNvPr id="3" name="AutoShape 2" descr="Image result for gravata desenh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Image result for gravata desenh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Image result for gravata desenh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Image result for gravata desenh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1" descr="Image result for calca desenho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2" descr="Image result for livro de receitas da vovo risolet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4" descr="Image result for livro de receitas da vovo risolet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6" descr="Image result for livro de receitas da vovo risoleta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0" name="Picture 8" descr="Image result for livro de receitas da vovo risoleta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3" r="9294"/>
          <a:stretch/>
        </p:blipFill>
        <p:spPr bwMode="auto">
          <a:xfrm>
            <a:off x="5147459" y="1412776"/>
            <a:ext cx="385538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37718" y="2060848"/>
            <a:ext cx="44391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i="1"/>
              <a:t>Sequência de passos para resolver um problema</a:t>
            </a:r>
          </a:p>
        </p:txBody>
      </p:sp>
    </p:spTree>
    <p:extLst>
      <p:ext uri="{BB962C8B-B14F-4D97-AF65-F5344CB8AC3E}">
        <p14:creationId xmlns:p14="http://schemas.microsoft.com/office/powerpoint/2010/main" val="4529134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(Identação)</a:t>
            </a:r>
          </a:p>
        </p:txBody>
      </p:sp>
      <p:sp>
        <p:nvSpPr>
          <p:cNvPr id="3" name="Retângulo 2"/>
          <p:cNvSpPr/>
          <p:nvPr/>
        </p:nvSpPr>
        <p:spPr>
          <a:xfrm>
            <a:off x="827584" y="1412776"/>
            <a:ext cx="79208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endParaRPr lang="pt-BR" altLang="pt-BR" sz="2400" kern="0">
              <a:solidFill>
                <a:srgbClr val="000000"/>
              </a:solidFill>
              <a:cs typeface="Calibri"/>
              <a:sym typeface="Calibri" pitchFamily="34" charset="0"/>
            </a:endParaRP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kern="0">
              <a:solidFill>
                <a:srgbClr val="000000"/>
              </a:solidFill>
              <a:cs typeface="Calibri"/>
              <a:sym typeface="Calibri" pitchFamily="34" charset="0"/>
            </a:endParaRP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para i de 1 até 10 faça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    mostra(i)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fim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sz="2000" kern="0">
              <a:solidFill>
                <a:srgbClr val="000000"/>
              </a:solidFill>
              <a:cs typeface="Calibri"/>
              <a:sym typeface="Calibri" pitchFamily="34" charset="0"/>
            </a:endParaRP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para cada arquivo arq no diretório “c:/myfiles” faça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    se extensão(arq) == “txt” então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        apague(arq)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    fim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fim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sz="2000" kern="0">
              <a:solidFill>
                <a:srgbClr val="000000"/>
              </a:solidFill>
              <a:cs typeface="Calibri"/>
              <a:sym typeface="Calibri" pitchFamily="34" charset="0"/>
            </a:endParaRP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enquanto não chegar no final do arquivo faça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    lerLinha()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000" kern="0">
                <a:solidFill>
                  <a:srgbClr val="000000"/>
                </a:solidFill>
                <a:cs typeface="Calibri"/>
                <a:sym typeface="Calibri" pitchFamily="34" charset="0"/>
              </a:rPr>
              <a:t>fim</a:t>
            </a:r>
          </a:p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endParaRPr lang="pt-BR" altLang="pt-BR" sz="2000" kern="0">
              <a:solidFill>
                <a:srgbClr val="000000"/>
              </a:solidFill>
              <a:cs typeface="Calibri"/>
              <a:sym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950334" y="2533005"/>
            <a:ext cx="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950334" y="6072030"/>
            <a:ext cx="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1176991" y="4293096"/>
            <a:ext cx="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950334" y="4005064"/>
            <a:ext cx="0" cy="1008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408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Funções e Estruturas de Repetição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827584" y="1412776"/>
            <a:ext cx="8316416" cy="2998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Implemente funções para:</a:t>
            </a:r>
          </a:p>
          <a:p>
            <a:pPr marL="342900" lvl="0" indent="-34290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Verificar se um número é primo</a:t>
            </a:r>
          </a:p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Inverter os dígitos de um número (1234-&gt; 4321)</a:t>
            </a:r>
          </a:p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Contar o número de dígitos de um número</a:t>
            </a:r>
          </a:p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Verificar se um número é um palíndromo</a:t>
            </a:r>
          </a:p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r>
              <a:rPr lang="pt-BR" altLang="pt-BR" sz="2400" kern="0">
                <a:solidFill>
                  <a:srgbClr val="000000"/>
                </a:solidFill>
                <a:cs typeface="Calibri"/>
                <a:sym typeface="Calibri" pitchFamily="34" charset="0"/>
              </a:rPr>
              <a:t>Calcular a potência de um número usando multiplicações</a:t>
            </a:r>
          </a:p>
          <a:p>
            <a:pPr marL="342900" lvl="0" indent="-342900" defTabSz="703263" fontAlgn="base" hangingPunct="0">
              <a:spcBef>
                <a:spcPts val="400"/>
              </a:spcBef>
              <a:spcAft>
                <a:spcPct val="0"/>
              </a:spcAft>
              <a:buClr>
                <a:srgbClr val="00007D"/>
              </a:buClr>
              <a:buSzPct val="100000"/>
              <a:buFont typeface="Wingdings" pitchFamily="2" charset="2"/>
              <a:buChar char="§"/>
              <a:defRPr/>
            </a:pPr>
            <a:endParaRPr lang="pt-BR" altLang="pt-BR" sz="2400" kern="0">
              <a:solidFill>
                <a:srgbClr val="000000"/>
              </a:solidFill>
              <a:cs typeface="Calibri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5726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For loops in high level languages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1" t="25652" r="15951" b="29710"/>
          <a:stretch/>
        </p:blipFill>
        <p:spPr bwMode="auto">
          <a:xfrm>
            <a:off x="1137824" y="1628800"/>
            <a:ext cx="6796341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tângulo 2"/>
          <p:cNvSpPr/>
          <p:nvPr/>
        </p:nvSpPr>
        <p:spPr>
          <a:xfrm>
            <a:off x="323528" y="6023029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>
                <a:hlinkClick r:id="rId3"/>
              </a:rPr>
              <a:t>https://rstudio.com/resources/webinars/thinking-inside-the-box-you-can-do-that-inside-a-data-frame/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96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Algoritmo para vestir roupa</a:t>
            </a:r>
          </a:p>
        </p:txBody>
      </p:sp>
      <p:sp>
        <p:nvSpPr>
          <p:cNvPr id="3" name="AutoShape 2" descr="Image result for gravata desenh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Image result for gravata desenh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Image result for gravata desenh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Image result for gravata desenh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1" r="25872"/>
          <a:stretch/>
        </p:blipFill>
        <p:spPr bwMode="auto">
          <a:xfrm>
            <a:off x="765174" y="4257091"/>
            <a:ext cx="880745" cy="179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 descr="Image result for calca desenho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3" r="27827"/>
          <a:stretch/>
        </p:blipFill>
        <p:spPr bwMode="auto">
          <a:xfrm>
            <a:off x="7135552" y="1697993"/>
            <a:ext cx="1635872" cy="309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 descr="Image result for cueca desenho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7" b="14602"/>
          <a:stretch/>
        </p:blipFill>
        <p:spPr bwMode="auto">
          <a:xfrm>
            <a:off x="4715316" y="1833428"/>
            <a:ext cx="1905000" cy="131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mage result for camisa social desenh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72" y="4253660"/>
            <a:ext cx="1620179" cy="162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e result for casaco terno desenho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7" r="41407"/>
          <a:stretch/>
        </p:blipFill>
        <p:spPr bwMode="auto">
          <a:xfrm>
            <a:off x="2699792" y="2586042"/>
            <a:ext cx="1517675" cy="220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Image result for meia desenh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00808"/>
            <a:ext cx="2111871" cy="158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Image result for sapato desenh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328" y="4956925"/>
            <a:ext cx="1676672" cy="137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3" descr="Image result for cinto desenho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350" name="Picture 1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5" b="18072"/>
          <a:stretch/>
        </p:blipFill>
        <p:spPr bwMode="auto">
          <a:xfrm>
            <a:off x="6954994" y="5063749"/>
            <a:ext cx="1800200" cy="115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171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que é um computador?</a:t>
            </a:r>
          </a:p>
        </p:txBody>
      </p:sp>
      <p:pic>
        <p:nvPicPr>
          <p:cNvPr id="4" name="Picture 2" descr="Image result for von neumann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51589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13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pt-BR"/>
              <a:t>Qual a diferença entre um computador e outras máquinas?</a:t>
            </a:r>
          </a:p>
        </p:txBody>
      </p:sp>
      <p:pic>
        <p:nvPicPr>
          <p:cNvPr id="1026" name="Picture 2" descr="Image result for 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205775"/>
            <a:ext cx="3168352" cy="31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ffee mach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692674" cy="369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52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pt-BR"/>
              <a:t>Qual a diferença entre um computador e outras máquinas?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7505" y="5517232"/>
            <a:ext cx="88726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O computador é uma máquina universal</a:t>
            </a:r>
          </a:p>
        </p:txBody>
      </p:sp>
      <p:pic>
        <p:nvPicPr>
          <p:cNvPr id="6" name="Picture 2" descr="Image result for 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205775"/>
            <a:ext cx="3168352" cy="31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coffee mach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692674" cy="369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19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Máquinas e Abstrações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4" t="35507" r="33397" b="32246"/>
          <a:stretch/>
        </p:blipFill>
        <p:spPr bwMode="auto">
          <a:xfrm>
            <a:off x="5508104" y="1556792"/>
            <a:ext cx="3156025" cy="181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turing machine anb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32" y="4077072"/>
            <a:ext cx="44005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utomato de pil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9" y="1628800"/>
            <a:ext cx="5076825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4217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26285</TotalTime>
  <Words>1128</Words>
  <Application>Microsoft Office PowerPoint</Application>
  <PresentationFormat>Apresentação na tela (4:3)</PresentationFormat>
  <Paragraphs>248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6" baseType="lpstr">
      <vt:lpstr>Arial</vt:lpstr>
      <vt:lpstr>Calibri</vt:lpstr>
      <vt:lpstr>Wingdings</vt:lpstr>
      <vt:lpstr>Tema do Office</vt:lpstr>
      <vt:lpstr>Lógica de Programação</vt:lpstr>
      <vt:lpstr>Apresentação do PowerPoint</vt:lpstr>
      <vt:lpstr>Apresentação do PowerPoint</vt:lpstr>
      <vt:lpstr>Algoritmo</vt:lpstr>
      <vt:lpstr>Algoritmo para vestir roupa</vt:lpstr>
      <vt:lpstr>O que é um computador?</vt:lpstr>
      <vt:lpstr>Qual a diferença entre um computador e outras máquinas?</vt:lpstr>
      <vt:lpstr>Qual a diferença entre um computador e outras máquinas?</vt:lpstr>
      <vt:lpstr>Máquinas e Abstrações</vt:lpstr>
      <vt:lpstr>Autômato Finito Determinístico</vt:lpstr>
      <vt:lpstr>Exercícios AFD</vt:lpstr>
      <vt:lpstr>Máquina de Turing</vt:lpstr>
      <vt:lpstr>Máquina de Turing Universal</vt:lpstr>
      <vt:lpstr>Máquina Universal</vt:lpstr>
      <vt:lpstr>Programação de computadores</vt:lpstr>
      <vt:lpstr>Linguagens de Programação</vt:lpstr>
      <vt:lpstr>Abstrações e Algoritmos</vt:lpstr>
      <vt:lpstr>Algoritmo Básico</vt:lpstr>
      <vt:lpstr>Repetição</vt:lpstr>
      <vt:lpstr>Repetição</vt:lpstr>
      <vt:lpstr>Repetição</vt:lpstr>
      <vt:lpstr>Google Grasshooper</vt:lpstr>
      <vt:lpstr>Linguagem de programção</vt:lpstr>
      <vt:lpstr>Variáveis, Valores e Atribuição</vt:lpstr>
      <vt:lpstr>Entrada e Saída (I/O)</vt:lpstr>
      <vt:lpstr>Operadores Aritméticos</vt:lpstr>
      <vt:lpstr>Operadores Lógicos</vt:lpstr>
      <vt:lpstr>Operadores de Comparação</vt:lpstr>
      <vt:lpstr>Funções</vt:lpstr>
      <vt:lpstr>Funções</vt:lpstr>
      <vt:lpstr>Funções</vt:lpstr>
      <vt:lpstr>(Identação)</vt:lpstr>
      <vt:lpstr>Funções</vt:lpstr>
      <vt:lpstr>Funções</vt:lpstr>
      <vt:lpstr>Estruturas de Decisão</vt:lpstr>
      <vt:lpstr>Estruturas de Decisão</vt:lpstr>
      <vt:lpstr>(Indentação)</vt:lpstr>
      <vt:lpstr>Estruturas de Decisão</vt:lpstr>
      <vt:lpstr>Estruturas de Repetição</vt:lpstr>
      <vt:lpstr>(Identação)</vt:lpstr>
      <vt:lpstr>Funções e Estruturas de Repetição</vt:lpstr>
      <vt:lpstr>For loops in high level languages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Pacote vein e dados GTFS</dc:title>
  <dc:creator>pedrorib81 pedrorib81</dc:creator>
  <cp:lastModifiedBy>Pedro R Andrade Nt</cp:lastModifiedBy>
  <cp:revision>174</cp:revision>
  <dcterms:created xsi:type="dcterms:W3CDTF">2019-03-18T12:54:52Z</dcterms:created>
  <dcterms:modified xsi:type="dcterms:W3CDTF">2020-06-26T01:34:38Z</dcterms:modified>
</cp:coreProperties>
</file>